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fntdata" ContentType="application/x-fontdata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9654" autoAdjust="0"/>
  </p:normalViewPr>
  <p:slideViewPr>
    <p:cSldViewPr>
      <p:cViewPr varScale="1">
        <p:scale>
          <a:sx n="62" d="100"/>
          <a:sy n="62" d="100"/>
        </p:scale>
        <p:origin x="-120" y="-10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font" Target="fonts/font1.fntdata"/><Relationship Id="rId25" Type="http://schemas.openxmlformats.org/officeDocument/2006/relationships/font" Target="fonts/font2.fntdata"/><Relationship Id="rId26" Type="http://schemas.openxmlformats.org/officeDocument/2006/relationships/font" Target="fonts/font3.fntdata"/><Relationship Id="rId27" Type="http://schemas.openxmlformats.org/officeDocument/2006/relationships/font" Target="fonts/font4.fntdata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27732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885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4503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0317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653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420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39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8712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6759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201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928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31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257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1967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56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32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58333"/>
              <a:buFont typeface="Arial"/>
              <a:buChar char="●"/>
            </a:pPr>
            <a:r>
              <a:rPr lang="en-US" sz="2400" b="1" u="sng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9/30-10/2, 2010, Virginia Tech (NSF): </a:t>
            </a:r>
          </a:p>
          <a:p>
            <a:pPr marL="457200" lvl="0" indent="-317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58333"/>
              <a:buFont typeface="Arial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“Construction engineering conference: Opportunity and vision for education, practice, and research.” </a:t>
            </a:r>
          </a:p>
          <a:p>
            <a:pPr marL="457200" lvl="0" indent="-317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58333"/>
              <a:buFont typeface="Arial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Focus areas were bridge maintenance, asset management, safety, materials management, and green construction.</a:t>
            </a: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 Symposium and workshop (1.5 + 0.5 days) identified opportunities in: integration for the diverse functions of modeling and simulation; create an online collaborative environment for learning; expand visual modeling and simulation of construction operations; introduce data fusion and remote sensing in courses; and apply lean concepts versus contingencies to improve sustainability.</a:t>
            </a: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63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u="sng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4/15-4/16, 2010. Northwestern University (NSF):</a:t>
            </a:r>
          </a:p>
          <a:p>
            <a:pPr marL="457200" lvl="0" indent="-317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58333"/>
              <a:buFont typeface="Arial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“Workshop: Driving Innovation Through Design-Engineering in the 21st Century.”</a:t>
            </a:r>
          </a:p>
          <a:p>
            <a:pPr marL="457200" lvl="0" indent="-3175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58333"/>
              <a:buFont typeface="Arial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Brought together university administrators, faculty and researchers, and industrial practitioners (engineering, business, economics, journalism, arts and architecture, education and social policy) 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58333"/>
              <a:buFont typeface="Arial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to hold a “substantive discussion” on the role that Design may have in helping universities achieve their mission in the twenty-first century.</a:t>
            </a: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u="sng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2009, University of Illinois (NSF):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“Workshop on Key Research and Education Issues in Construction Engineering and Management for the 2010 Decade.” 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Workshop engaged construction industry practitioners and the Information Technology and Infrastructure Systems (ITIS) academicians in a dialogue about the future of the construction industry in terms of research and education.</a:t>
            </a: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770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862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778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20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28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972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97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000" b="1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32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1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3756818" y="-1683890"/>
            <a:ext cx="4678362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7285037" y="1828801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508000" y="1600200"/>
            <a:ext cx="558800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97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58800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97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Comparis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5994399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6807200" y="1447800"/>
            <a:ext cx="497839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dgm" idx="3"/>
          </p:nvPr>
        </p:nvSpPr>
        <p:spPr>
          <a:xfrm>
            <a:off x="6807200" y="3200400"/>
            <a:ext cx="49783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sng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828800" y="5029200"/>
            <a:ext cx="853439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1200"/>
              </a:spcAft>
              <a:buClr>
                <a:srgbClr val="17365D"/>
              </a:buClr>
              <a:buFont typeface="Arial"/>
              <a:buNone/>
              <a:defRPr sz="1800" b="0" i="0" u="sng" strike="noStrike" cap="none">
                <a:solidFill>
                  <a:srgbClr val="17365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4000" b="1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888888"/>
              </a:buClr>
              <a:buFont typeface="Arial"/>
              <a:buNone/>
              <a:defRPr sz="2000" b="0" i="0" u="sng" strike="noStrike" cap="none">
                <a:solidFill>
                  <a:srgbClr val="88888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65023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97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7112000" y="1600200"/>
            <a:ext cx="467360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5994399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6807200" y="1447800"/>
            <a:ext cx="497839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dgm" idx="3"/>
          </p:nvPr>
        </p:nvSpPr>
        <p:spPr>
          <a:xfrm>
            <a:off x="6807200" y="3200400"/>
            <a:ext cx="49783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1176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08000" y="1600200"/>
            <a:ext cx="558800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97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58800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97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000" b="1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32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1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4056746" cy="932940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463328"/>
            <a:ext cx="10972799" cy="467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Arial"/>
              <a:buNone/>
              <a:defRPr sz="2400" b="0" i="0" u="sng" strike="noStrike" cap="none">
                <a:solidFill>
                  <a:srgbClr val="FF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160657" y="11665"/>
            <a:ext cx="4027714" cy="933889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4076701" y="1704"/>
            <a:ext cx="4064000" cy="933889"/>
          </a:xfrm>
          <a:prstGeom prst="rect">
            <a:avLst/>
          </a:prstGeom>
          <a:solidFill>
            <a:srgbClr val="953734"/>
          </a:solidFill>
          <a:ln w="25400" cap="flat" cmpd="sng">
            <a:solidFill>
              <a:srgbClr val="9537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C000"/>
              </a:buClr>
              <a:buFont typeface="Arial Black"/>
              <a:buNone/>
              <a:defRPr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1139371" y="1679755"/>
            <a:ext cx="101092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DESIGN AND CONSTRUCTION SYMPOSIUM AND WORKSHOP 2017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137" y="3776605"/>
            <a:ext cx="2874656" cy="72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245" y="4586203"/>
            <a:ext cx="2792547" cy="139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6278" y="3733800"/>
            <a:ext cx="3099444" cy="76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6000" y="3770125"/>
            <a:ext cx="3537958" cy="72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06000" y="5279912"/>
            <a:ext cx="3537958" cy="69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+CA 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8287" y="4724400"/>
            <a:ext cx="1585913" cy="158591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General Methodology 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648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chair and organizing committee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Dr. Craig </a:t>
            </a:r>
            <a:r>
              <a:rPr lang="en-US" b="0" u="none" dirty="0" err="1">
                <a:solidFill>
                  <a:srgbClr val="000000"/>
                </a:solidFill>
              </a:rPr>
              <a:t>Zimring</a:t>
            </a:r>
            <a:r>
              <a:rPr lang="en-US" b="0" u="none" dirty="0">
                <a:solidFill>
                  <a:srgbClr val="000000"/>
                </a:solidFill>
              </a:rPr>
              <a:t>, Georgia Tech, </a:t>
            </a:r>
            <a:r>
              <a:rPr lang="en-US" u="none" dirty="0">
                <a:solidFill>
                  <a:srgbClr val="000000"/>
                </a:solidFill>
              </a:rPr>
              <a:t>Organizer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Dr. Javier Irizarry, Georgia Tech, </a:t>
            </a:r>
            <a:r>
              <a:rPr lang="en-US" u="none" dirty="0">
                <a:solidFill>
                  <a:srgbClr val="000000"/>
                </a:solidFill>
              </a:rPr>
              <a:t>Organizer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Dr. James Smith, Clemson University,</a:t>
            </a:r>
            <a:r>
              <a:rPr lang="en-US" u="none" dirty="0">
                <a:solidFill>
                  <a:srgbClr val="000000"/>
                </a:solidFill>
              </a:rPr>
              <a:t> Organizer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Prof. David Alison, Clemson University,</a:t>
            </a:r>
            <a:r>
              <a:rPr lang="en-US" u="none" dirty="0">
                <a:solidFill>
                  <a:srgbClr val="000000"/>
                </a:solidFill>
              </a:rPr>
              <a:t> Organizer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Prof. Byron Edwards, Clemson University, </a:t>
            </a:r>
            <a:r>
              <a:rPr lang="en-US" u="none" dirty="0">
                <a:solidFill>
                  <a:srgbClr val="000000"/>
                </a:solidFill>
              </a:rPr>
              <a:t>Organizer</a:t>
            </a:r>
          </a:p>
          <a:p>
            <a:pPr lvl="0" algn="just" rtl="0">
              <a:lnSpc>
                <a:spcPct val="115000"/>
              </a:lnSpc>
              <a:buNone/>
            </a:pPr>
            <a:r>
              <a:rPr lang="en-US" dirty="0">
                <a:solidFill>
                  <a:srgbClr val="FF6600"/>
                </a:solidFill>
              </a:rPr>
              <a:t>Additional team members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Dr. Daniel Castro, Chair, School of Building Construction, Georgia Tech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Scott Marble, Chair, School of Architecture, Georgia Tech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Research Objectives (Chema)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9727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This intertwining of a symposium and workshop provides a unique venue that brings together a focused group of AEC practitioners and university educators/researchers to discuss the challenges facing today’s AEC professional workforce as well as the opportunities to achieve a more integrated architecture, engineering, and construction workflow process.</a:t>
            </a:r>
            <a:r>
              <a:rPr lang="en-US" b="0" u="none" dirty="0">
                <a:solidFill>
                  <a:schemeClr val="dk1"/>
                </a:solidFill>
              </a:rPr>
              <a:t>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 smtClean="0">
                <a:solidFill>
                  <a:schemeClr val="tx1"/>
                </a:solidFill>
              </a:rPr>
              <a:t>Universities </a:t>
            </a:r>
            <a:r>
              <a:rPr lang="en-US" b="0" u="none" dirty="0">
                <a:solidFill>
                  <a:schemeClr val="dk1"/>
                </a:solidFill>
              </a:rPr>
              <a:t>produce graduates; Industry hires them 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The ebb and flow of work creates a significant challenge for the AEC industry to attract and keep talented and experienced professionals  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Efficiency gains can be achieved by eliminating hand-offs between architecture, engineering, and construction functions through technology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Research Objectives (Chema)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09600" y="1142999"/>
            <a:ext cx="10972800" cy="480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38138" marR="0" lvl="0" indent="-338138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The goals of this symposium/workshop event are twofold: </a:t>
            </a:r>
          </a:p>
          <a:p>
            <a:pPr marL="338138" marR="0" lvl="0" indent="-338138" algn="l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first, to stimulate a synergistic discussion around the interfaces between industry practitioners (the consumers of graduates) and construction educators/researchers (the producers of graduates); and </a:t>
            </a:r>
          </a:p>
          <a:p>
            <a:pPr marL="338138" marR="0" lvl="0" indent="-338138" algn="l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second, to establish a holistic research and</a:t>
            </a:r>
            <a:r>
              <a:rPr lang="en-US" b="0" u="none" dirty="0" smtClean="0">
                <a:solidFill>
                  <a:schemeClr val="dk1"/>
                </a:solidFill>
              </a:rPr>
              <a:t> curriculum development </a:t>
            </a:r>
            <a:r>
              <a:rPr lang="en-US" b="0" u="none" dirty="0">
                <a:solidFill>
                  <a:schemeClr val="dk1"/>
                </a:solidFill>
              </a:rPr>
              <a:t>agenda to support the AEC needs of the 21st century</a:t>
            </a:r>
          </a:p>
          <a:p>
            <a:pPr marL="338138" marR="0" lvl="0" indent="-338138" algn="l" rtl="0">
              <a:spcBef>
                <a:spcPts val="0"/>
              </a:spcBef>
              <a:buNone/>
            </a:pPr>
            <a:r>
              <a:rPr lang="en-US" b="0" u="none" dirty="0">
                <a:solidFill>
                  <a:srgbClr val="FF6600"/>
                </a:solidFill>
              </a:rPr>
              <a:t>Several research workshops conducted since the mid 1970’s have explored the broader aspects of construction engineering and management</a:t>
            </a:r>
          </a:p>
          <a:p>
            <a:pPr marL="338138" marR="0" lvl="0" indent="-338138" algn="l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none has explicitly focused on professional workforce and design/construction integration issues; </a:t>
            </a:r>
          </a:p>
          <a:p>
            <a:pPr marL="338138" marR="0" lvl="0" indent="-338138" algn="l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none to our knowledge has sought to holistically integrate issues as viewed by construction practitioners with engineering educators/researchers 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Research Objectives (Chema)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09600" y="1447799"/>
            <a:ext cx="10972800" cy="490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There exists limited interactions between industry practitioners and academic scholars, who live in culturally very different environments, yet share a dedication to and common interests of the AEC industry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 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The goal of the symposium is </a:t>
            </a:r>
          </a:p>
          <a:p>
            <a:pPr marL="338138" lvl="0" indent="-33813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US" b="0" u="none" dirty="0" smtClean="0">
                <a:solidFill>
                  <a:schemeClr val="dk1"/>
                </a:solidFill>
              </a:rPr>
              <a:t>to investigate the entry-level professional competencies desired for an industry that is more integrated in the 21</a:t>
            </a:r>
            <a:r>
              <a:rPr lang="en-US" b="0" u="none" baseline="30000" dirty="0" smtClean="0">
                <a:solidFill>
                  <a:schemeClr val="dk1"/>
                </a:solidFill>
              </a:rPr>
              <a:t>st</a:t>
            </a:r>
            <a:r>
              <a:rPr lang="en-US" b="0" u="none" dirty="0" smtClean="0">
                <a:solidFill>
                  <a:schemeClr val="dk1"/>
                </a:solidFill>
              </a:rPr>
              <a:t> Century, and </a:t>
            </a:r>
          </a:p>
          <a:p>
            <a:pPr marL="338138" lvl="0" indent="-33813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US" b="0" u="none" dirty="0" smtClean="0">
                <a:solidFill>
                  <a:srgbClr val="000000"/>
                </a:solidFill>
              </a:rPr>
              <a:t>to identify and </a:t>
            </a:r>
            <a:r>
              <a:rPr lang="en-US" b="0" u="none" dirty="0" smtClean="0">
                <a:solidFill>
                  <a:schemeClr val="dk1"/>
                </a:solidFill>
              </a:rPr>
              <a:t>investigate </a:t>
            </a:r>
            <a:r>
              <a:rPr lang="en-US" b="0" u="none" dirty="0">
                <a:solidFill>
                  <a:schemeClr val="dk1"/>
                </a:solidFill>
              </a:rPr>
              <a:t>the curricular pressures faced by universities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u="none" dirty="0" smtClean="0">
              <a:solidFill>
                <a:schemeClr val="dk1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u="none" dirty="0" smtClean="0">
                <a:solidFill>
                  <a:srgbClr val="FF6600"/>
                </a:solidFill>
              </a:rPr>
              <a:t>The </a:t>
            </a:r>
            <a:r>
              <a:rPr lang="en-US" b="0" u="none" dirty="0">
                <a:solidFill>
                  <a:srgbClr val="FF6600"/>
                </a:solidFill>
              </a:rPr>
              <a:t>goal of the workshop is </a:t>
            </a:r>
          </a:p>
          <a:p>
            <a:pPr marL="338138" indent="-338138" algn="just">
              <a:spcAft>
                <a:spcPts val="0"/>
              </a:spcAft>
              <a:buClr>
                <a:schemeClr val="dk1"/>
              </a:buClr>
              <a:buFont typeface="Arial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to introduce faculty and industry practitioners to the opportunities in AEC education and research, and </a:t>
            </a:r>
          </a:p>
          <a:p>
            <a:pPr marL="338138" indent="-338138" algn="just">
              <a:spcAft>
                <a:spcPts val="0"/>
              </a:spcAft>
              <a:buClr>
                <a:schemeClr val="dk1"/>
              </a:buClr>
              <a:buFont typeface="Arial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to establish priorities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endParaRPr dirty="0"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9484748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52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Proposed Symposium and </a:t>
            </a:r>
            <a:r>
              <a:rPr lang="en-US" sz="252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Workshop</a:t>
            </a:r>
            <a:endParaRPr lang="en-US" sz="252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9727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u="none" dirty="0">
                <a:solidFill>
                  <a:srgbClr val="FF6600"/>
                </a:solidFill>
              </a:rPr>
              <a:t>Specific Questions or Topics to be Addressed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endParaRPr b="0" u="none" dirty="0">
              <a:solidFill>
                <a:schemeClr val="dk1"/>
              </a:solidFill>
            </a:endParaRPr>
          </a:p>
          <a:p>
            <a:pPr marL="458788" marR="0" lvl="0" indent="-458788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The symposium/workshop will target four key research initiatives: </a:t>
            </a:r>
          </a:p>
          <a:p>
            <a:pPr marL="458788" marR="0" lvl="0" indent="-458788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b="0" u="none" dirty="0">
                <a:solidFill>
                  <a:schemeClr val="dk1"/>
                </a:solidFill>
              </a:rPr>
              <a:t>(1) trust and collaboration in the AEC industry as an overall objective, </a:t>
            </a:r>
          </a:p>
          <a:p>
            <a:pPr marL="458788" marR="0" lvl="0" indent="-458788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b="0" u="none" dirty="0">
                <a:solidFill>
                  <a:schemeClr val="dk1"/>
                </a:solidFill>
              </a:rPr>
              <a:t>(2) through an integrated project delivery process, </a:t>
            </a:r>
          </a:p>
          <a:p>
            <a:pPr marL="458788" marR="0" lvl="0" indent="-458788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b="0" u="none" dirty="0">
                <a:solidFill>
                  <a:schemeClr val="dk1"/>
                </a:solidFill>
              </a:rPr>
              <a:t>(3) employing building information modeling as a collaborative tool, and </a:t>
            </a:r>
          </a:p>
          <a:p>
            <a:pPr marL="458788" marR="0" lvl="0" indent="-458788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b="0" u="none" dirty="0">
                <a:solidFill>
                  <a:schemeClr val="dk1"/>
                </a:solidFill>
              </a:rPr>
              <a:t>(4) healthcare facility design and construction as an ideal market sector that can both benefit and inform integrated solutions</a:t>
            </a:r>
          </a:p>
          <a:p>
            <a:pPr marL="0" marR="0" lvl="0" indent="0" algn="l" rtl="0">
              <a:spcBef>
                <a:spcPts val="1200"/>
              </a:spcBef>
              <a:buClr>
                <a:srgbClr val="FF6600"/>
              </a:buClr>
              <a:buSzPct val="25000"/>
              <a:buFont typeface="Arial"/>
              <a:buNone/>
            </a:pPr>
            <a:endParaRPr sz="2400" b="1" i="0" u="sng" strike="noStrike" cap="none" dirty="0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94848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52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Proposed Symposium and </a:t>
            </a:r>
            <a:r>
              <a:rPr lang="en-US" sz="252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Workshop</a:t>
            </a:r>
            <a:endParaRPr lang="en-US" sz="252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521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u="none" dirty="0">
                <a:solidFill>
                  <a:srgbClr val="FF6600"/>
                </a:solidFill>
              </a:rPr>
              <a:t>Proposed Schedule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Proposed Dates: October 12-13, 2017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Venue: Georgia Tech Campus, Atlanta, Georgia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lang="en-US" sz="800" b="0" dirty="0" smtClean="0">
              <a:solidFill>
                <a:srgbClr val="FF66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0" dirty="0" smtClean="0">
                <a:solidFill>
                  <a:srgbClr val="FF6600"/>
                </a:solidFill>
              </a:rPr>
              <a:t>Day </a:t>
            </a:r>
            <a:r>
              <a:rPr lang="en-US" b="0" dirty="0">
                <a:solidFill>
                  <a:srgbClr val="FF6600"/>
                </a:solidFill>
              </a:rPr>
              <a:t>1 (Thursday, October 12); Symposium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b="0" u="none" dirty="0">
                <a:solidFill>
                  <a:schemeClr val="dk1"/>
                </a:solidFill>
              </a:rPr>
              <a:t>8:00-8:45 </a:t>
            </a:r>
            <a:r>
              <a:rPr lang="en-US" sz="1600" b="0" u="none" dirty="0" smtClean="0">
                <a:solidFill>
                  <a:schemeClr val="dk1"/>
                </a:solidFill>
              </a:rPr>
              <a:t>AM	Registration </a:t>
            </a:r>
            <a:r>
              <a:rPr lang="en-US" sz="1600" b="0" u="none" dirty="0">
                <a:solidFill>
                  <a:schemeClr val="dk1"/>
                </a:solidFill>
              </a:rPr>
              <a:t>and Coffee</a:t>
            </a: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b="0" u="none" dirty="0">
                <a:solidFill>
                  <a:schemeClr val="dk1"/>
                </a:solidFill>
              </a:rPr>
              <a:t>8:45-9:00 </a:t>
            </a:r>
            <a:r>
              <a:rPr lang="en-US" sz="1600" b="0" u="none" dirty="0" smtClean="0">
                <a:solidFill>
                  <a:schemeClr val="dk1"/>
                </a:solidFill>
              </a:rPr>
              <a:t>AM	Welcome </a:t>
            </a:r>
            <a:r>
              <a:rPr lang="en-US" sz="1600" b="0" u="none" dirty="0">
                <a:solidFill>
                  <a:schemeClr val="dk1"/>
                </a:solidFill>
              </a:rPr>
              <a:t>and Introduction</a:t>
            </a: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u="none" dirty="0">
                <a:solidFill>
                  <a:schemeClr val="dk1"/>
                </a:solidFill>
              </a:rPr>
              <a:t>9:00-10:30 </a:t>
            </a:r>
            <a:r>
              <a:rPr lang="en-US" sz="1600" u="none" dirty="0" smtClean="0">
                <a:solidFill>
                  <a:schemeClr val="dk1"/>
                </a:solidFill>
              </a:rPr>
              <a:t>AM	Keynote Speech: </a:t>
            </a:r>
            <a:r>
              <a:rPr lang="en-US" sz="1600" i="1" u="none" dirty="0" smtClean="0">
                <a:solidFill>
                  <a:schemeClr val="dk1"/>
                </a:solidFill>
              </a:rPr>
              <a:t>Building Trust Through Integrated Project Delivery </a:t>
            </a:r>
            <a:r>
              <a:rPr lang="en-US" sz="1600" u="none" dirty="0" smtClean="0">
                <a:solidFill>
                  <a:schemeClr val="dk1"/>
                </a:solidFill>
              </a:rPr>
              <a:t>[owners perspective]</a:t>
            </a:r>
            <a:endParaRPr lang="en-US" sz="1600" u="none" dirty="0">
              <a:solidFill>
                <a:schemeClr val="dk1"/>
              </a:solidFill>
            </a:endParaRP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b="0" u="none" dirty="0">
                <a:solidFill>
                  <a:schemeClr val="dk1"/>
                </a:solidFill>
              </a:rPr>
              <a:t>10:30-10:45 </a:t>
            </a:r>
            <a:r>
              <a:rPr lang="en-US" sz="1600" b="0" u="none" dirty="0" smtClean="0">
                <a:solidFill>
                  <a:schemeClr val="dk1"/>
                </a:solidFill>
              </a:rPr>
              <a:t>AM	Break</a:t>
            </a:r>
            <a:endParaRPr lang="en-US" sz="1600" b="0" u="none" dirty="0">
              <a:solidFill>
                <a:schemeClr val="dk1"/>
              </a:solidFill>
            </a:endParaRP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u="none" dirty="0">
                <a:solidFill>
                  <a:schemeClr val="dk1"/>
                </a:solidFill>
              </a:rPr>
              <a:t>10:45-11:30 </a:t>
            </a:r>
            <a:r>
              <a:rPr lang="en-US" sz="1600" u="none" dirty="0" smtClean="0">
                <a:solidFill>
                  <a:schemeClr val="dk1"/>
                </a:solidFill>
              </a:rPr>
              <a:t>AM	Session </a:t>
            </a:r>
            <a:r>
              <a:rPr lang="en-US" sz="1600" u="none" dirty="0">
                <a:solidFill>
                  <a:schemeClr val="dk1"/>
                </a:solidFill>
              </a:rPr>
              <a:t>1-</a:t>
            </a:r>
            <a:r>
              <a:rPr lang="en-US" sz="1600" u="none" dirty="0" smtClean="0">
                <a:solidFill>
                  <a:schemeClr val="dk1"/>
                </a:solidFill>
              </a:rPr>
              <a:t>A: Academic Presentation: </a:t>
            </a:r>
            <a:r>
              <a:rPr lang="en-US" sz="1600" i="1" u="none" dirty="0" smtClean="0">
                <a:solidFill>
                  <a:schemeClr val="dk1"/>
                </a:solidFill>
              </a:rPr>
              <a:t>Symbiotic Relationships between </a:t>
            </a:r>
            <a:r>
              <a:rPr lang="en-US" sz="1600" i="1" u="none" dirty="0" err="1" smtClean="0">
                <a:solidFill>
                  <a:schemeClr val="dk1"/>
                </a:solidFill>
              </a:rPr>
              <a:t>IPD</a:t>
            </a:r>
            <a:r>
              <a:rPr lang="en-US" sz="1600" i="1" u="none" dirty="0" smtClean="0">
                <a:solidFill>
                  <a:schemeClr val="dk1"/>
                </a:solidFill>
              </a:rPr>
              <a:t> </a:t>
            </a:r>
            <a:r>
              <a:rPr lang="en-US" sz="1600" i="1" u="none" dirty="0" smtClean="0">
                <a:solidFill>
                  <a:schemeClr val="dk1"/>
                </a:solidFill>
              </a:rPr>
              <a:t>and Trust </a:t>
            </a:r>
            <a:r>
              <a:rPr lang="en-US" sz="1600" i="1" u="none" dirty="0">
                <a:solidFill>
                  <a:schemeClr val="dk1"/>
                </a:solidFill>
              </a:rPr>
              <a:t>B</a:t>
            </a:r>
            <a:r>
              <a:rPr lang="en-US" sz="1600" i="1" u="none" dirty="0" smtClean="0">
                <a:solidFill>
                  <a:schemeClr val="dk1"/>
                </a:solidFill>
              </a:rPr>
              <a:t>uilding </a:t>
            </a:r>
            <a:r>
              <a:rPr lang="en-US" sz="1600" i="1" u="none" dirty="0">
                <a:solidFill>
                  <a:schemeClr val="dk1"/>
                </a:solidFill>
              </a:rPr>
              <a:t>T</a:t>
            </a:r>
            <a:r>
              <a:rPr lang="en-US" sz="1600" i="1" u="none" dirty="0" smtClean="0">
                <a:solidFill>
                  <a:schemeClr val="dk1"/>
                </a:solidFill>
              </a:rPr>
              <a:t>raits</a:t>
            </a:r>
            <a:r>
              <a:rPr lang="en-US" sz="1600" u="none" dirty="0" smtClean="0">
                <a:solidFill>
                  <a:schemeClr val="dk1"/>
                </a:solidFill>
              </a:rPr>
              <a:t>.</a:t>
            </a:r>
            <a:endParaRPr lang="en-US" sz="1600" u="none" dirty="0">
              <a:solidFill>
                <a:schemeClr val="dk1"/>
              </a:solidFill>
            </a:endParaRP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u="none" dirty="0">
                <a:solidFill>
                  <a:schemeClr val="dk1"/>
                </a:solidFill>
              </a:rPr>
              <a:t>11:30-12:15 </a:t>
            </a:r>
            <a:r>
              <a:rPr lang="en-US" sz="1600" u="none" dirty="0" smtClean="0">
                <a:solidFill>
                  <a:schemeClr val="dk1"/>
                </a:solidFill>
              </a:rPr>
              <a:t>PM	Session </a:t>
            </a:r>
            <a:r>
              <a:rPr lang="en-US" sz="1600" u="none" dirty="0">
                <a:solidFill>
                  <a:schemeClr val="dk1"/>
                </a:solidFill>
              </a:rPr>
              <a:t>1-</a:t>
            </a:r>
            <a:r>
              <a:rPr lang="en-US" sz="1600" u="none" dirty="0" smtClean="0">
                <a:solidFill>
                  <a:schemeClr val="dk1"/>
                </a:solidFill>
              </a:rPr>
              <a:t>B: Industry Presentation: </a:t>
            </a:r>
            <a:r>
              <a:rPr lang="en-US" sz="1600" i="1" u="none" dirty="0" smtClean="0">
                <a:solidFill>
                  <a:schemeClr val="dk1"/>
                </a:solidFill>
              </a:rPr>
              <a:t>IPD in Practice</a:t>
            </a:r>
            <a:endParaRPr lang="en-US" sz="1600" i="1" u="none" dirty="0">
              <a:solidFill>
                <a:schemeClr val="dk1"/>
              </a:solidFill>
            </a:endParaRP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b="0" u="none" dirty="0">
                <a:solidFill>
                  <a:schemeClr val="dk1"/>
                </a:solidFill>
              </a:rPr>
              <a:t>12:15-1:30 </a:t>
            </a:r>
            <a:r>
              <a:rPr lang="en-US" sz="1600" b="0" u="none" dirty="0" smtClean="0">
                <a:solidFill>
                  <a:schemeClr val="dk1"/>
                </a:solidFill>
              </a:rPr>
              <a:t>PM	Lunch</a:t>
            </a:r>
            <a:endParaRPr lang="en-US" sz="1600" b="0" u="none" dirty="0">
              <a:solidFill>
                <a:schemeClr val="dk1"/>
              </a:solidFill>
            </a:endParaRP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u="none" dirty="0">
                <a:solidFill>
                  <a:schemeClr val="dk1"/>
                </a:solidFill>
              </a:rPr>
              <a:t>1:30-3:00 </a:t>
            </a:r>
            <a:r>
              <a:rPr lang="en-US" sz="1600" u="none" dirty="0" smtClean="0">
                <a:solidFill>
                  <a:schemeClr val="dk1"/>
                </a:solidFill>
              </a:rPr>
              <a:t>PM	Session </a:t>
            </a:r>
            <a:r>
              <a:rPr lang="en-US" sz="1600" u="none" dirty="0">
                <a:solidFill>
                  <a:schemeClr val="dk1"/>
                </a:solidFill>
              </a:rPr>
              <a:t>2</a:t>
            </a:r>
            <a:r>
              <a:rPr lang="en-US" sz="1600" u="none" dirty="0" smtClean="0">
                <a:solidFill>
                  <a:schemeClr val="dk1"/>
                </a:solidFill>
              </a:rPr>
              <a:t>: </a:t>
            </a:r>
            <a:r>
              <a:rPr lang="en-US" sz="1600" i="1" u="none" dirty="0" smtClean="0">
                <a:solidFill>
                  <a:schemeClr val="dk1"/>
                </a:solidFill>
              </a:rPr>
              <a:t>National </a:t>
            </a:r>
            <a:r>
              <a:rPr lang="en-US" sz="1600" i="1" u="none" dirty="0">
                <a:solidFill>
                  <a:schemeClr val="dk1"/>
                </a:solidFill>
              </a:rPr>
              <a:t>or International IPD </a:t>
            </a:r>
            <a:r>
              <a:rPr lang="en-US" sz="1600" i="1" u="none" dirty="0" smtClean="0">
                <a:solidFill>
                  <a:schemeClr val="dk1"/>
                </a:solidFill>
              </a:rPr>
              <a:t>Best Practice Case Study Project</a:t>
            </a:r>
            <a:r>
              <a:rPr lang="en-US" sz="1600" u="none" dirty="0" smtClean="0">
                <a:solidFill>
                  <a:schemeClr val="dk1"/>
                </a:solidFill>
              </a:rPr>
              <a:t> </a:t>
            </a:r>
            <a:r>
              <a:rPr lang="en-US" sz="1600" u="none" dirty="0">
                <a:solidFill>
                  <a:schemeClr val="dk1"/>
                </a:solidFill>
              </a:rPr>
              <a:t>(to be </a:t>
            </a:r>
            <a:r>
              <a:rPr lang="en-US" sz="1600" u="none" dirty="0" smtClean="0">
                <a:solidFill>
                  <a:schemeClr val="dk1"/>
                </a:solidFill>
              </a:rPr>
              <a:t>determined)</a:t>
            </a:r>
            <a:endParaRPr lang="en-US" sz="1600" u="none" dirty="0">
              <a:solidFill>
                <a:schemeClr val="dk1"/>
              </a:solidFill>
            </a:endParaRP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b="0" u="none" dirty="0">
                <a:solidFill>
                  <a:schemeClr val="dk1"/>
                </a:solidFill>
              </a:rPr>
              <a:t>3:00-3:15 </a:t>
            </a:r>
            <a:r>
              <a:rPr lang="en-US" sz="1600" b="0" u="none" dirty="0" smtClean="0">
                <a:solidFill>
                  <a:schemeClr val="dk1"/>
                </a:solidFill>
              </a:rPr>
              <a:t>PM	Break</a:t>
            </a:r>
            <a:endParaRPr lang="en-US" sz="1600" b="0" u="none" dirty="0">
              <a:solidFill>
                <a:schemeClr val="dk1"/>
              </a:solidFill>
            </a:endParaRP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u="none" dirty="0">
                <a:solidFill>
                  <a:schemeClr val="dk1"/>
                </a:solidFill>
              </a:rPr>
              <a:t>3:15-4:45 </a:t>
            </a:r>
            <a:r>
              <a:rPr lang="en-US" sz="1600" u="none" dirty="0" smtClean="0">
                <a:solidFill>
                  <a:schemeClr val="dk1"/>
                </a:solidFill>
              </a:rPr>
              <a:t>PM	Panel </a:t>
            </a:r>
            <a:r>
              <a:rPr lang="en-US" sz="1600" u="none" dirty="0">
                <a:solidFill>
                  <a:schemeClr val="dk1"/>
                </a:solidFill>
              </a:rPr>
              <a:t>Presentation and </a:t>
            </a:r>
            <a:r>
              <a:rPr lang="en-US" sz="1600" u="none" dirty="0" smtClean="0">
                <a:solidFill>
                  <a:schemeClr val="dk1"/>
                </a:solidFill>
              </a:rPr>
              <a:t>Discussion: </a:t>
            </a:r>
            <a:r>
              <a:rPr lang="en-US" sz="1600" i="1" u="none" dirty="0" smtClean="0">
                <a:solidFill>
                  <a:schemeClr val="dk1"/>
                </a:solidFill>
              </a:rPr>
              <a:t>Opportunities and Barriers to IPD Process</a:t>
            </a:r>
            <a:endParaRPr lang="en-US" sz="1600" i="1" u="none" dirty="0">
              <a:solidFill>
                <a:schemeClr val="dk1"/>
              </a:solidFill>
            </a:endParaRP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u="none" dirty="0">
                <a:solidFill>
                  <a:schemeClr val="dk1"/>
                </a:solidFill>
              </a:rPr>
              <a:t>4:45-5:00 </a:t>
            </a:r>
            <a:r>
              <a:rPr lang="en-US" sz="1600" u="none" dirty="0" smtClean="0">
                <a:solidFill>
                  <a:schemeClr val="dk1"/>
                </a:solidFill>
              </a:rPr>
              <a:t>PM	Closing </a:t>
            </a:r>
            <a:r>
              <a:rPr lang="en-US" sz="1600" u="none" dirty="0">
                <a:solidFill>
                  <a:schemeClr val="dk1"/>
                </a:solidFill>
              </a:rPr>
              <a:t>Comments</a:t>
            </a:r>
          </a:p>
          <a:p>
            <a:pPr lvl="0" defTabSz="90963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tabLst>
                <a:tab pos="1824038" algn="l"/>
              </a:tabLst>
            </a:pPr>
            <a:r>
              <a:rPr lang="en-US" sz="1600" b="0" u="none" dirty="0">
                <a:solidFill>
                  <a:schemeClr val="dk1"/>
                </a:solidFill>
              </a:rPr>
              <a:t>6:30-9:00 </a:t>
            </a:r>
            <a:r>
              <a:rPr lang="en-US" sz="1600" b="0" u="none" dirty="0" smtClean="0">
                <a:solidFill>
                  <a:schemeClr val="dk1"/>
                </a:solidFill>
              </a:rPr>
              <a:t>PM	Reception and informal interaction</a:t>
            </a:r>
            <a:endParaRPr lang="en-US" sz="1600" b="0" u="none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u="none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endParaRPr dirty="0"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94848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52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Proposed Symposium and </a:t>
            </a:r>
            <a:r>
              <a:rPr lang="en-US" sz="252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Workshop</a:t>
            </a:r>
            <a:endParaRPr lang="en-US" sz="252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09600" y="1066800"/>
            <a:ext cx="10972800" cy="480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0" dirty="0">
                <a:solidFill>
                  <a:srgbClr val="FF6600"/>
                </a:solidFill>
              </a:rPr>
              <a:t>Day 2  (Friday, October 13): Workshops [with NSF funding]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tabLst>
                <a:tab pos="338138" algn="l"/>
                <a:tab pos="1824038" algn="l"/>
              </a:tabLst>
            </a:pPr>
            <a:r>
              <a:rPr lang="en-US" sz="1600" b="0" u="none" dirty="0" smtClean="0">
                <a:solidFill>
                  <a:schemeClr val="dk1"/>
                </a:solidFill>
              </a:rPr>
              <a:t> </a:t>
            </a:r>
            <a:r>
              <a:rPr lang="en-US" sz="1600" u="none" dirty="0" smtClean="0">
                <a:solidFill>
                  <a:schemeClr val="dk1"/>
                </a:solidFill>
              </a:rPr>
              <a:t>9</a:t>
            </a:r>
            <a:r>
              <a:rPr lang="en-US" sz="1600" u="none" dirty="0">
                <a:solidFill>
                  <a:schemeClr val="dk1"/>
                </a:solidFill>
              </a:rPr>
              <a:t>:30-10:00 </a:t>
            </a:r>
            <a:r>
              <a:rPr lang="en-US" sz="1600" u="none" dirty="0" smtClean="0">
                <a:solidFill>
                  <a:schemeClr val="dk1"/>
                </a:solidFill>
              </a:rPr>
              <a:t>AM	Workshop Kickoff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tabLst>
                <a:tab pos="338138" algn="l"/>
                <a:tab pos="1824038" algn="l"/>
              </a:tabLst>
            </a:pPr>
            <a:r>
              <a:rPr lang="en-US" sz="1600" u="none" dirty="0" smtClean="0">
                <a:solidFill>
                  <a:schemeClr val="dk1"/>
                </a:solidFill>
              </a:rPr>
              <a:t>10</a:t>
            </a:r>
            <a:r>
              <a:rPr lang="en-US" sz="1600" u="none" dirty="0">
                <a:solidFill>
                  <a:schemeClr val="dk1"/>
                </a:solidFill>
              </a:rPr>
              <a:t>:00-12:00 </a:t>
            </a:r>
            <a:r>
              <a:rPr lang="en-US" sz="1600" u="none" dirty="0" smtClean="0">
                <a:solidFill>
                  <a:schemeClr val="dk1"/>
                </a:solidFill>
              </a:rPr>
              <a:t>PM	Breakout </a:t>
            </a:r>
            <a:r>
              <a:rPr lang="en-US" sz="1600" u="none" dirty="0">
                <a:solidFill>
                  <a:schemeClr val="dk1"/>
                </a:solidFill>
              </a:rPr>
              <a:t>Working Sessions (</a:t>
            </a:r>
            <a:r>
              <a:rPr lang="en-US" sz="1600" u="none" dirty="0" err="1">
                <a:solidFill>
                  <a:schemeClr val="dk1"/>
                </a:solidFill>
              </a:rPr>
              <a:t>tbc</a:t>
            </a:r>
            <a:r>
              <a:rPr lang="en-US" sz="1600" u="none" dirty="0" smtClean="0">
                <a:solidFill>
                  <a:schemeClr val="dk1"/>
                </a:solidFill>
              </a:rPr>
              <a:t>)</a:t>
            </a:r>
            <a:endParaRPr lang="en-US" sz="1600" u="none" dirty="0">
              <a:solidFill>
                <a:schemeClr val="dk1"/>
              </a:solidFill>
            </a:endParaRPr>
          </a:p>
          <a:p>
            <a:pPr marL="2057400" lvl="3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●"/>
              <a:tabLst>
                <a:tab pos="338138" algn="l"/>
                <a:tab pos="1824038" algn="l"/>
              </a:tabLst>
            </a:pPr>
            <a:r>
              <a:rPr lang="en-US" b="0" u="none" dirty="0">
                <a:solidFill>
                  <a:schemeClr val="dk1"/>
                </a:solidFill>
              </a:rPr>
              <a:t>Session 1: Integrating Trust-Building Tools into Academia</a:t>
            </a:r>
          </a:p>
          <a:p>
            <a:pPr marL="2057400" lvl="3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●"/>
              <a:tabLst>
                <a:tab pos="338138" algn="l"/>
                <a:tab pos="1824038" algn="l"/>
              </a:tabLst>
            </a:pPr>
            <a:r>
              <a:rPr lang="en-US" b="0" u="none" dirty="0">
                <a:solidFill>
                  <a:schemeClr val="dk1"/>
                </a:solidFill>
              </a:rPr>
              <a:t>Session 2: Collaboration between Disciplines – eliminating the SILOS</a:t>
            </a:r>
          </a:p>
          <a:p>
            <a:pPr marL="2057400" lvl="3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●"/>
              <a:tabLst>
                <a:tab pos="338138" algn="l"/>
                <a:tab pos="1824038" algn="l"/>
              </a:tabLst>
            </a:pPr>
            <a:r>
              <a:rPr lang="en-US" b="0" u="none" dirty="0">
                <a:solidFill>
                  <a:schemeClr val="dk1"/>
                </a:solidFill>
              </a:rPr>
              <a:t>Session 3: Eliminating the Barriers and Maximizing the Opportunities</a:t>
            </a:r>
          </a:p>
          <a:p>
            <a:pPr marL="2057400" lvl="3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●"/>
              <a:tabLst>
                <a:tab pos="338138" algn="l"/>
                <a:tab pos="1824038" algn="l"/>
              </a:tabLst>
            </a:pPr>
            <a:r>
              <a:rPr lang="en-US" b="0" u="none" dirty="0">
                <a:solidFill>
                  <a:schemeClr val="dk1"/>
                </a:solidFill>
              </a:rPr>
              <a:t>Session 4: Academia into Practice and Practice into Academia</a:t>
            </a:r>
          </a:p>
          <a:p>
            <a:pPr marL="2057400" lvl="3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●"/>
              <a:tabLst>
                <a:tab pos="338138" algn="l"/>
                <a:tab pos="1824038" algn="l"/>
              </a:tabLst>
            </a:pPr>
            <a:r>
              <a:rPr lang="en-US" b="0" u="none" dirty="0">
                <a:solidFill>
                  <a:schemeClr val="dk1"/>
                </a:solidFill>
              </a:rPr>
              <a:t>Session 5: Research to Practice                      	         </a:t>
            </a:r>
          </a:p>
          <a:p>
            <a:pPr marL="2057400" lvl="3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●"/>
              <a:tabLst>
                <a:tab pos="338138" algn="l"/>
                <a:tab pos="1824038" algn="l"/>
              </a:tabLst>
            </a:pPr>
            <a:r>
              <a:rPr lang="en-US" b="0" u="none" dirty="0">
                <a:solidFill>
                  <a:schemeClr val="dk1"/>
                </a:solidFill>
              </a:rPr>
              <a:t>Session 6: </a:t>
            </a:r>
            <a:r>
              <a:rPr lang="en-US" b="0" u="none" dirty="0" smtClean="0">
                <a:solidFill>
                  <a:schemeClr val="dk1"/>
                </a:solidFill>
              </a:rPr>
              <a:t>Chair/Deans</a:t>
            </a:r>
            <a:r>
              <a:rPr lang="en-US" b="0" u="none" dirty="0">
                <a:solidFill>
                  <a:schemeClr val="dk1"/>
                </a:solidFill>
              </a:rPr>
              <a:t>’ Discussions on Curriculum Changes                                                                                   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11"/>
              <a:buFont typeface="Arial"/>
              <a:buNone/>
              <a:tabLst>
                <a:tab pos="338138" algn="l"/>
                <a:tab pos="1824038" algn="l"/>
              </a:tabLst>
            </a:pPr>
            <a:endParaRPr lang="en-US" sz="1600" b="0" u="none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tabLst>
                <a:tab pos="338138" algn="l"/>
                <a:tab pos="1824038" algn="l"/>
              </a:tabLst>
            </a:pPr>
            <a:r>
              <a:rPr lang="en-US" sz="1600" u="none" dirty="0" smtClean="0">
                <a:solidFill>
                  <a:schemeClr val="dk1"/>
                </a:solidFill>
              </a:rPr>
              <a:t>12</a:t>
            </a:r>
            <a:r>
              <a:rPr lang="en-US" sz="1600" u="none" dirty="0">
                <a:solidFill>
                  <a:schemeClr val="dk1"/>
                </a:solidFill>
              </a:rPr>
              <a:t>:00-1:30 </a:t>
            </a:r>
            <a:r>
              <a:rPr lang="en-US" sz="1600" u="none" dirty="0" smtClean="0">
                <a:solidFill>
                  <a:schemeClr val="dk1"/>
                </a:solidFill>
              </a:rPr>
              <a:t>PM	Lunch</a:t>
            </a:r>
            <a:endParaRPr lang="en-US" sz="1600" u="none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tabLst>
                <a:tab pos="338138" algn="l"/>
                <a:tab pos="1824038" algn="l"/>
              </a:tabLst>
            </a:pPr>
            <a:r>
              <a:rPr lang="en-US" sz="1600" u="none" dirty="0">
                <a:solidFill>
                  <a:schemeClr val="dk1"/>
                </a:solidFill>
              </a:rPr>
              <a:t>1:30-3:00 </a:t>
            </a:r>
            <a:r>
              <a:rPr lang="en-US" sz="1600" u="none" dirty="0" smtClean="0">
                <a:solidFill>
                  <a:schemeClr val="dk1"/>
                </a:solidFill>
              </a:rPr>
              <a:t>PM	Breakouts </a:t>
            </a:r>
            <a:r>
              <a:rPr lang="en-US" sz="1600" u="none" dirty="0">
                <a:solidFill>
                  <a:schemeClr val="dk1"/>
                </a:solidFill>
              </a:rPr>
              <a:t>Report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tabLst>
                <a:tab pos="338138" algn="l"/>
                <a:tab pos="1824038" algn="l"/>
              </a:tabLst>
            </a:pPr>
            <a:r>
              <a:rPr lang="en-US" sz="1600" u="none" dirty="0">
                <a:solidFill>
                  <a:schemeClr val="dk1"/>
                </a:solidFill>
              </a:rPr>
              <a:t>3:00-4:00 </a:t>
            </a:r>
            <a:r>
              <a:rPr lang="en-US" sz="1600" u="none" dirty="0" smtClean="0">
                <a:solidFill>
                  <a:schemeClr val="dk1"/>
                </a:solidFill>
              </a:rPr>
              <a:t>PM	Closing </a:t>
            </a:r>
            <a:r>
              <a:rPr lang="en-US" sz="1600" u="none" dirty="0">
                <a:solidFill>
                  <a:schemeClr val="dk1"/>
                </a:solidFill>
              </a:rPr>
              <a:t>Summary Discussion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  <a:tabLst>
                <a:tab pos="338138" algn="l"/>
                <a:tab pos="1824038" algn="l"/>
              </a:tabLst>
            </a:pPr>
            <a:endParaRPr sz="1600" dirty="0"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94848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52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Proposed Symposium and </a:t>
            </a:r>
            <a:r>
              <a:rPr lang="en-US" sz="252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Workshop</a:t>
            </a:r>
            <a:endParaRPr lang="en-US" sz="252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09600" y="1241401"/>
            <a:ext cx="10972800" cy="523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u="none" dirty="0">
                <a:solidFill>
                  <a:srgbClr val="FF6600"/>
                </a:solidFill>
              </a:rPr>
              <a:t>Proposed Participants and Method of Selection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2000" b="0" u="none" dirty="0">
                <a:solidFill>
                  <a:schemeClr val="dk1"/>
                </a:solidFill>
              </a:rPr>
              <a:t>The future success of the AEC Industry hinges upon a synergistic and collaborative dialogue with Academia - as Research and Education in this arena needs a balance of both academic rigor and real-world </a:t>
            </a:r>
            <a:r>
              <a:rPr lang="en-US" sz="2000" b="0" u="none" dirty="0" smtClean="0">
                <a:solidFill>
                  <a:schemeClr val="dk1"/>
                </a:solidFill>
              </a:rPr>
              <a:t>industry </a:t>
            </a:r>
            <a:r>
              <a:rPr lang="en-US" sz="2000" b="0" u="none" dirty="0">
                <a:solidFill>
                  <a:schemeClr val="dk1"/>
                </a:solidFill>
              </a:rPr>
              <a:t>insights for </a:t>
            </a:r>
            <a:r>
              <a:rPr lang="en-US" sz="2000" b="0" u="none" dirty="0" smtClean="0">
                <a:solidFill>
                  <a:schemeClr val="dk1"/>
                </a:solidFill>
              </a:rPr>
              <a:t>both current </a:t>
            </a:r>
            <a:r>
              <a:rPr lang="en-US" sz="2000" b="0" u="none" dirty="0">
                <a:solidFill>
                  <a:schemeClr val="dk1"/>
                </a:solidFill>
              </a:rPr>
              <a:t>and future faculty and practitioners.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000" b="0" u="none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Method of selection is to use the targeted diversity of the conference program and the selected speakers and panelists to appeal to all </a:t>
            </a:r>
            <a:r>
              <a:rPr lang="en-US" b="0" u="none" dirty="0" smtClean="0">
                <a:solidFill>
                  <a:srgbClr val="FF6600"/>
                </a:solidFill>
              </a:rPr>
              <a:t>key </a:t>
            </a:r>
            <a:r>
              <a:rPr lang="en-US" b="0" u="none" dirty="0">
                <a:solidFill>
                  <a:srgbClr val="FF6600"/>
                </a:solidFill>
              </a:rPr>
              <a:t>participants, in order to get a good workable </a:t>
            </a:r>
            <a:r>
              <a:rPr lang="en-US" u="none" dirty="0">
                <a:solidFill>
                  <a:srgbClr val="FF6600"/>
                </a:solidFill>
              </a:rPr>
              <a:t>balance</a:t>
            </a:r>
            <a:r>
              <a:rPr lang="en-US" b="0" u="none" dirty="0">
                <a:solidFill>
                  <a:srgbClr val="FF6600"/>
                </a:solidFill>
              </a:rPr>
              <a:t> between </a:t>
            </a:r>
            <a:r>
              <a:rPr lang="en-US" u="none" dirty="0" smtClean="0">
                <a:solidFill>
                  <a:srgbClr val="FF6600"/>
                </a:solidFill>
              </a:rPr>
              <a:t>industry </a:t>
            </a:r>
            <a:r>
              <a:rPr lang="en-US" u="none" dirty="0">
                <a:solidFill>
                  <a:srgbClr val="FF6600"/>
                </a:solidFill>
              </a:rPr>
              <a:t>stakeholders </a:t>
            </a:r>
            <a:r>
              <a:rPr lang="en-US" b="0" u="none" dirty="0">
                <a:solidFill>
                  <a:srgbClr val="FF6600"/>
                </a:solidFill>
              </a:rPr>
              <a:t>and </a:t>
            </a:r>
            <a:r>
              <a:rPr lang="en-US" u="none" dirty="0" smtClean="0">
                <a:solidFill>
                  <a:srgbClr val="FF6600"/>
                </a:solidFill>
              </a:rPr>
              <a:t>academic </a:t>
            </a:r>
            <a:r>
              <a:rPr lang="en-US" u="none" dirty="0">
                <a:solidFill>
                  <a:srgbClr val="FF6600"/>
                </a:solidFill>
              </a:rPr>
              <a:t>researchers and educators</a:t>
            </a:r>
            <a:r>
              <a:rPr lang="en-US" b="0" u="none" dirty="0">
                <a:solidFill>
                  <a:srgbClr val="FF6600"/>
                </a:solidFill>
              </a:rPr>
              <a:t> for a more collaborative and useful </a:t>
            </a:r>
            <a:r>
              <a:rPr lang="en-US" b="0" u="none" dirty="0" smtClean="0">
                <a:solidFill>
                  <a:srgbClr val="FF6600"/>
                </a:solidFill>
              </a:rPr>
              <a:t>dialogue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lang="en-US" b="0" u="none" dirty="0">
              <a:solidFill>
                <a:srgbClr val="FF6600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US" b="0" u="none" dirty="0" smtClean="0">
                <a:solidFill>
                  <a:schemeClr val="dk1"/>
                </a:solidFill>
              </a:rPr>
              <a:t>Academics </a:t>
            </a:r>
            <a:r>
              <a:rPr lang="en-US" b="0" u="none" dirty="0">
                <a:solidFill>
                  <a:schemeClr val="dk1"/>
                </a:solidFill>
              </a:rPr>
              <a:t>with authoritative positions to make changes to the educational curriculum, including deans and school chairs of both Architecture and Construction programs will be </a:t>
            </a:r>
            <a:r>
              <a:rPr lang="en-US" b="0" u="none" dirty="0" smtClean="0">
                <a:solidFill>
                  <a:schemeClr val="dk1"/>
                </a:solidFill>
              </a:rPr>
              <a:t>invited </a:t>
            </a:r>
            <a:r>
              <a:rPr lang="en-US" b="0" u="none" dirty="0">
                <a:solidFill>
                  <a:schemeClr val="dk1"/>
                </a:solidFill>
              </a:rPr>
              <a:t>and encouraged to attend the event.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94848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52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Proposed Symposium and </a:t>
            </a:r>
            <a:r>
              <a:rPr lang="en-US" sz="252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Workshop</a:t>
            </a:r>
            <a:endParaRPr lang="en-US" sz="252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u="none" dirty="0">
                <a:solidFill>
                  <a:srgbClr val="FF6600"/>
                </a:solidFill>
              </a:rPr>
              <a:t>Advertisement of Symposium and Workshop and Participant </a:t>
            </a:r>
            <a:r>
              <a:rPr lang="en-US" u="none" dirty="0" smtClean="0">
                <a:solidFill>
                  <a:srgbClr val="FF6600"/>
                </a:solidFill>
              </a:rPr>
              <a:t>Invitation</a:t>
            </a:r>
            <a:endParaRPr lang="en-US" u="none" dirty="0">
              <a:solidFill>
                <a:srgbClr val="FF66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The event will be advertised with several professional and academic organizations and their websites to solicit healthcare owners/clients, architectural, engineering, and construction participants for this symposium and its companion workshop from both Industry and Academic organizations and/or </a:t>
            </a:r>
            <a:r>
              <a:rPr lang="en-US" b="0" u="none" dirty="0" smtClean="0">
                <a:solidFill>
                  <a:schemeClr val="dk1"/>
                </a:solidFill>
              </a:rPr>
              <a:t>associations</a:t>
            </a:r>
            <a:endParaRPr sz="1100" u="none" dirty="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none" dirty="0">
                <a:solidFill>
                  <a:srgbClr val="FF6600"/>
                </a:solidFill>
              </a:rPr>
              <a:t>Dissemination of Symposium and Workshop </a:t>
            </a:r>
            <a:r>
              <a:rPr lang="en-US" u="none" dirty="0" smtClean="0">
                <a:solidFill>
                  <a:srgbClr val="FF6600"/>
                </a:solidFill>
              </a:rPr>
              <a:t>Results</a:t>
            </a:r>
            <a:endParaRPr lang="en-US" sz="11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The dissemination of the symposium presentations and panel discussion will be by advertised online access to PowerPoint presentations and possibly videos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Dissemination of the Workshop Sessions will include recorded notes along with publication and distribution of  associated research and whitepapers presented, along with post-workshop evaluation forms and responses. 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52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Intellectual Merit &amp; Broader </a:t>
            </a:r>
            <a:r>
              <a:rPr lang="en-US" sz="252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Impact</a:t>
            </a:r>
            <a:endParaRPr lang="en-US" sz="252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109727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dirty="0"/>
              <a:t>Intellectual Merit</a:t>
            </a:r>
          </a:p>
          <a:p>
            <a:pPr marL="457200" lvl="0" indent="-381000" algn="just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Collectively defining the research priorities and opportunities for integrated design and construction</a:t>
            </a:r>
          </a:p>
          <a:p>
            <a:pPr marL="457200" lvl="0" indent="-381000" algn="just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Strategically designing the future of AEC education curriculum, reinforcing integration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b="0" u="none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dirty="0"/>
              <a:t>Broader Impact</a:t>
            </a:r>
          </a:p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Making the industry more efficient and less wasteful by promoting integration</a:t>
            </a:r>
          </a:p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Enabling and enhancing quality of life 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Improving national economy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Our Team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22" y="1296853"/>
            <a:ext cx="2198913" cy="256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422" y="4034969"/>
            <a:ext cx="2213580" cy="221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 l="8101" r="7734"/>
          <a:stretch/>
        </p:blipFill>
        <p:spPr>
          <a:xfrm>
            <a:off x="3142342" y="1296853"/>
            <a:ext cx="2322286" cy="256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1201" y="4031667"/>
            <a:ext cx="2264469" cy="227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62173" y="1296851"/>
            <a:ext cx="2562127" cy="256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8">
            <a:alphaModFix/>
          </a:blip>
          <a:srcRect l="33353" t="6321" r="9313" b="50402"/>
          <a:stretch/>
        </p:blipFill>
        <p:spPr>
          <a:xfrm>
            <a:off x="9057957" y="1328490"/>
            <a:ext cx="2212385" cy="250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9">
            <a:alphaModFix/>
          </a:blip>
          <a:srcRect b="3043"/>
          <a:stretch/>
        </p:blipFill>
        <p:spPr>
          <a:xfrm>
            <a:off x="9057957" y="4113860"/>
            <a:ext cx="2231500" cy="216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10">
            <a:alphaModFix/>
          </a:blip>
          <a:srcRect t="1771" b="18582"/>
          <a:stretch/>
        </p:blipFill>
        <p:spPr>
          <a:xfrm>
            <a:off x="6098326" y="4141667"/>
            <a:ext cx="2289689" cy="218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9057957" y="4126007"/>
            <a:ext cx="2231500" cy="2177676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9044250" y="1296850"/>
            <a:ext cx="2245207" cy="2562127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5983451" y="4098425"/>
            <a:ext cx="2531580" cy="2205260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5955253" y="1292205"/>
            <a:ext cx="2575834" cy="2566771"/>
          </a:xfrm>
          <a:prstGeom prst="rect">
            <a:avLst/>
          </a:prstGeom>
          <a:noFill/>
          <a:ln w="76200" cap="flat" cmpd="sng">
            <a:solidFill>
              <a:srgbClr val="9537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3125308" y="1292204"/>
            <a:ext cx="2378221" cy="2566771"/>
          </a:xfrm>
          <a:prstGeom prst="rect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85322" y="1292208"/>
            <a:ext cx="2247915" cy="2566771"/>
          </a:xfrm>
          <a:prstGeom prst="rect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70810" y="4020887"/>
            <a:ext cx="2247915" cy="2230130"/>
          </a:xfrm>
          <a:prstGeom prst="rect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3255614" y="4073553"/>
            <a:ext cx="2247915" cy="2230130"/>
          </a:xfrm>
          <a:prstGeom prst="rect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8891235" y="928379"/>
            <a:ext cx="95241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Pardis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812635" y="892094"/>
            <a:ext cx="108165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Chema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983727" y="892094"/>
            <a:ext cx="108165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Byron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92928" y="888650"/>
            <a:ext cx="108165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Shima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72756" y="6323069"/>
            <a:ext cx="108165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092922" y="6345360"/>
            <a:ext cx="108165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801796" y="6356351"/>
            <a:ext cx="108165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Craig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8891235" y="6330017"/>
            <a:ext cx="108165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Javier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Go/no go </a:t>
            </a:r>
            <a:r>
              <a:rPr lang="en-US" dirty="0"/>
              <a:t>Scenarios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&amp; </a:t>
            </a:r>
            <a:r>
              <a:rPr lang="en-US" sz="280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Questions</a:t>
            </a:r>
            <a:endParaRPr lang="en-US" sz="280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dirty="0"/>
              <a:t>Next Steps:</a:t>
            </a:r>
          </a:p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Proposal submission to NSF to fund participant attendance to Friday workshop</a:t>
            </a:r>
          </a:p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NSF decision could take up to 6 months if put through panel review</a:t>
            </a:r>
          </a:p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If NSF Program Director decides to review internally, decision could be made sooner (we may not know this unless PD contacts us)</a:t>
            </a:r>
          </a:p>
          <a:p>
            <a:pPr marR="0" lvl="0" algn="l" rtl="0">
              <a:spcBef>
                <a:spcPts val="0"/>
              </a:spcBef>
              <a:buNone/>
            </a:pPr>
            <a:endParaRPr b="0" u="none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dirty="0"/>
              <a:t>GO/NO GO Decision:</a:t>
            </a:r>
          </a:p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If NSF funds proposal, it would be a clear GO.</a:t>
            </a:r>
          </a:p>
          <a:p>
            <a:pPr marL="457200" marR="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If NSF does not fund proposal, would A+CA still wish to have the symposium and provide support for it. 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3048000" y="3298746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E36C09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595425" y="157475"/>
            <a:ext cx="111237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/>
              <a:t>Georgia Tech            Virginia Tech                </a:t>
            </a:r>
            <a:r>
              <a:rPr lang="en-US">
                <a:solidFill>
                  <a:srgbClr val="980000"/>
                </a:solidFill>
              </a:rPr>
              <a:t>Clemson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Motivation (Pardis)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9727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statement</a:t>
            </a:r>
          </a:p>
          <a:p>
            <a:pPr marL="4572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>
                <a:solidFill>
                  <a:srgbClr val="000000"/>
                </a:solidFill>
              </a:rPr>
              <a:t>Fragmented industry</a:t>
            </a:r>
          </a:p>
          <a:p>
            <a:pPr marL="4572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>
                <a:solidFill>
                  <a:srgbClr val="000000"/>
                </a:solidFill>
              </a:rPr>
              <a:t>AEC programs in academia are also operating in their individuals silos</a:t>
            </a:r>
          </a:p>
          <a:p>
            <a:pPr marL="4572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>
                <a:solidFill>
                  <a:srgbClr val="000000"/>
                </a:solidFill>
              </a:rPr>
              <a:t>Inefficiency and waste</a:t>
            </a:r>
          </a:p>
          <a:p>
            <a:pPr marL="4572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>
                <a:solidFill>
                  <a:srgbClr val="000000"/>
                </a:solidFill>
              </a:rPr>
              <a:t>Lost opportunity resulting from lack of multi-disciplinary team work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</a:t>
            </a:r>
          </a:p>
          <a:p>
            <a:pPr marL="457200" lvl="0" indent="-3810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>
                <a:solidFill>
                  <a:schemeClr val="dk1"/>
                </a:solidFill>
              </a:rPr>
              <a:t>To organize an integrated design and construction symposium+research workshop</a:t>
            </a:r>
          </a:p>
          <a:p>
            <a:pPr marL="4572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>
                <a:solidFill>
                  <a:srgbClr val="000000"/>
                </a:solidFill>
              </a:rPr>
              <a:t>To create a strong link between industry and academia</a:t>
            </a:r>
          </a:p>
          <a:p>
            <a:pPr marL="4572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>
                <a:solidFill>
                  <a:srgbClr val="000000"/>
                </a:solidFill>
              </a:rPr>
              <a:t>To define research priorities and improvement to educational curriculum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Previous Initiatives 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09600" y="1261243"/>
            <a:ext cx="10972799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/>
              <a:t>3/27-29, 2014, University of Washington (NSF):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ct val="150000"/>
              <a:buFont typeface="Arial"/>
              <a:buChar char="•"/>
            </a:pPr>
            <a:r>
              <a:rPr lang="en-US" b="0" u="none" dirty="0">
                <a:solidFill>
                  <a:srgbClr val="000000"/>
                </a:solidFill>
              </a:rPr>
              <a:t>Title: “Construction Engineering Conference and Workshop 2014: Setting an Industry-Academic Collaborative Research Agenda.” 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ct val="150000"/>
              <a:buFont typeface="Arial"/>
              <a:buChar char="•"/>
            </a:pPr>
            <a:r>
              <a:rPr lang="en-US" b="0" u="none" dirty="0">
                <a:solidFill>
                  <a:srgbClr val="000000"/>
                </a:solidFill>
              </a:rPr>
              <a:t>Goal: to identify critical research needs; synthesizing an actionable research agenda</a:t>
            </a: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/>
              <a:t>9/30-10/2, 2010, Virginia Tech (NSF): </a:t>
            </a:r>
          </a:p>
          <a:p>
            <a:pPr marL="457200" indent="-381000" algn="just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ct val="150000"/>
              <a:buFont typeface="Arial"/>
              <a:buChar char="•"/>
            </a:pPr>
            <a:r>
              <a:rPr lang="en-US" b="0" u="none" dirty="0">
                <a:solidFill>
                  <a:srgbClr val="000000"/>
                </a:solidFill>
              </a:rPr>
              <a:t>“Construction engineering conference: Opportunity and vision for education, practice, and research.” </a:t>
            </a:r>
          </a:p>
          <a:p>
            <a:pPr marL="457200" indent="-381000" algn="just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ct val="150000"/>
              <a:buFont typeface="Arial"/>
              <a:buChar char="•"/>
            </a:pPr>
            <a:r>
              <a:rPr lang="en-US" b="0" u="none" dirty="0">
                <a:solidFill>
                  <a:srgbClr val="000000"/>
                </a:solidFill>
              </a:rPr>
              <a:t>Focus areas were bridge maintenance, asset management, safety, materials management, and green construction. </a:t>
            </a: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buNone/>
            </a:pPr>
            <a:endParaRPr sz="1400" b="0" u="none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endParaRPr dirty="0"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Previous </a:t>
            </a:r>
            <a:r>
              <a:rPr lang="en-US" sz="280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Initiatives</a:t>
            </a:r>
            <a:endParaRPr lang="en-US" sz="280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4876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4/15-4/16, 2010. Northwestern University (NSF):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“Workshop: Driving Innovation Through Design-Engineering in the 21st Century.”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Brought together university administrators, faculty and researchers, and industrial practitioners (engineering, business, economics, journalism, arts and architecture, education and social policy) </a:t>
            </a:r>
          </a:p>
          <a:p>
            <a:pPr lvl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2009, University of Illinois (NSF):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 “Workshop on Key Research and Education Issues in Construction Engineering and Management for the 2010 Decade.”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A dialogue about the future of the construction industry in terms of IT research and education.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endParaRPr dirty="0"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795522" y="168606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Need and </a:t>
            </a:r>
            <a:r>
              <a:rPr lang="en-US" sz="280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Justification</a:t>
            </a:r>
            <a:endParaRPr lang="en-US" sz="280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9727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lang="en-US" b="0" u="none" dirty="0">
                <a:solidFill>
                  <a:srgbClr val="FF6600"/>
                </a:solidFill>
              </a:rPr>
              <a:t>The AEC industry has become specialized and fragmented, characterized by lack of trust and teamwork, disrupted workflows, and incompatible technologies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The AEC industry is attempting to self-correct through the introduction of increasingly collaborative </a:t>
            </a:r>
            <a:r>
              <a:rPr lang="en-US" b="0" u="none" dirty="0" err="1">
                <a:solidFill>
                  <a:schemeClr val="dk1"/>
                </a:solidFill>
              </a:rPr>
              <a:t>softwares</a:t>
            </a:r>
            <a:r>
              <a:rPr lang="en-US" b="0" u="none" dirty="0">
                <a:solidFill>
                  <a:schemeClr val="dk1"/>
                </a:solidFill>
              </a:rPr>
              <a:t>, and alternative collaborative project delivery methods</a:t>
            </a:r>
          </a:p>
          <a:p>
            <a:pPr marR="0" lvl="0" algn="l" rtl="0">
              <a:spcBef>
                <a:spcPts val="0"/>
              </a:spcBef>
              <a:buNone/>
            </a:pPr>
            <a:endParaRPr b="0" u="none" dirty="0">
              <a:solidFill>
                <a:srgbClr val="FF6600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b="0" u="none" dirty="0">
                <a:solidFill>
                  <a:srgbClr val="FF6600"/>
                </a:solidFill>
              </a:rPr>
              <a:t>The AEC programs in academia also operate in their individual silos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Current pedagogy and course materials support behaviors that appear to perpetuate the patterns seen in the AEC industry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AEC program curriculum and research agendas need some transformation to more appropriately prepare students for the evolving industry</a:t>
            </a:r>
          </a:p>
          <a:p>
            <a:pPr marR="0" lvl="0" algn="l" rtl="0">
              <a:spcBef>
                <a:spcPts val="0"/>
              </a:spcBef>
              <a:buNone/>
            </a:pPr>
            <a:endParaRPr b="0" u="none" dirty="0">
              <a:solidFill>
                <a:schemeClr val="dk1"/>
              </a:solidFill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795522" y="168606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Need and </a:t>
            </a:r>
            <a:r>
              <a:rPr lang="en-US" sz="280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Justification</a:t>
            </a:r>
            <a:endParaRPr lang="en-US" sz="280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u="none" dirty="0">
                <a:solidFill>
                  <a:srgbClr val="FF6600"/>
                </a:solidFill>
              </a:rPr>
              <a:t>Academia must provide a more reliable platform for the professions by understanding the needs and the issues facing the industry and proactively developing its research agenda and curriculum to address those </a:t>
            </a:r>
            <a:r>
              <a:rPr lang="en-US" b="0" u="none" dirty="0" smtClean="0">
                <a:solidFill>
                  <a:srgbClr val="FF6600"/>
                </a:solidFill>
              </a:rPr>
              <a:t>needs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buClrTx/>
              <a:buSzPct val="150000"/>
              <a:buFont typeface="Arial"/>
              <a:buChar char="•"/>
            </a:pPr>
            <a:r>
              <a:rPr lang="en-US" b="0" u="none" dirty="0" smtClean="0">
                <a:solidFill>
                  <a:schemeClr val="dk1"/>
                </a:solidFill>
              </a:rPr>
              <a:t>There </a:t>
            </a:r>
            <a:r>
              <a:rPr lang="en-US" b="0" u="none" dirty="0">
                <a:solidFill>
                  <a:schemeClr val="dk1"/>
                </a:solidFill>
              </a:rPr>
              <a:t>is a need for constant dialogue and collaboration between industry and academia to keep these disciplines improving, ultimately leading to a more sustainable </a:t>
            </a:r>
            <a:r>
              <a:rPr lang="en-US" b="0" u="none" dirty="0" smtClean="0">
                <a:solidFill>
                  <a:schemeClr val="dk1"/>
                </a:solidFill>
              </a:rPr>
              <a:t>industry</a:t>
            </a:r>
            <a:endParaRPr b="0" u="none" dirty="0">
              <a:solidFill>
                <a:srgbClr val="FF6600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u="none" dirty="0">
                <a:solidFill>
                  <a:srgbClr val="FF6600"/>
                </a:solidFill>
              </a:rPr>
              <a:t>The need for research on integrated design and construction has been well documented in the literature over the years (Egan, 1998; Latham, 1994; </a:t>
            </a:r>
            <a:r>
              <a:rPr lang="en-US" b="0" u="none" dirty="0" err="1">
                <a:solidFill>
                  <a:srgbClr val="FF6600"/>
                </a:solidFill>
              </a:rPr>
              <a:t>Koskela</a:t>
            </a:r>
            <a:r>
              <a:rPr lang="en-US" b="0" u="none" dirty="0">
                <a:solidFill>
                  <a:srgbClr val="FF6600"/>
                </a:solidFill>
              </a:rPr>
              <a:t> and Howell, 2008; </a:t>
            </a:r>
            <a:r>
              <a:rPr lang="en-US" b="0" u="none" dirty="0" err="1">
                <a:solidFill>
                  <a:srgbClr val="FF6600"/>
                </a:solidFill>
              </a:rPr>
              <a:t>Koskela</a:t>
            </a:r>
            <a:r>
              <a:rPr lang="en-US" b="0" u="none" dirty="0">
                <a:solidFill>
                  <a:srgbClr val="FF6600"/>
                </a:solidFill>
              </a:rPr>
              <a:t>, 2000; </a:t>
            </a:r>
            <a:r>
              <a:rPr lang="en-US" b="0" u="none" dirty="0" err="1">
                <a:solidFill>
                  <a:srgbClr val="FF6600"/>
                </a:solidFill>
              </a:rPr>
              <a:t>Ghassemi</a:t>
            </a:r>
            <a:r>
              <a:rPr lang="en-US" b="0" u="none" dirty="0">
                <a:solidFill>
                  <a:srgbClr val="FF6600"/>
                </a:solidFill>
              </a:rPr>
              <a:t> and </a:t>
            </a:r>
            <a:r>
              <a:rPr lang="en-US" b="0" u="none" dirty="0" err="1">
                <a:solidFill>
                  <a:srgbClr val="FF6600"/>
                </a:solidFill>
              </a:rPr>
              <a:t>Becerik</a:t>
            </a:r>
            <a:r>
              <a:rPr lang="en-US" b="0" u="none" dirty="0">
                <a:solidFill>
                  <a:srgbClr val="FF6600"/>
                </a:solidFill>
              </a:rPr>
              <a:t>-Gerber, 2011; O’Connor, 2009</a:t>
            </a:r>
            <a:r>
              <a:rPr lang="en-US" b="0" u="none" dirty="0" smtClean="0">
                <a:solidFill>
                  <a:srgbClr val="FF6600"/>
                </a:solidFill>
              </a:rPr>
              <a:t>)</a:t>
            </a:r>
          </a:p>
          <a:p>
            <a:pPr marL="342900" indent="-342900" algn="just">
              <a:buClrTx/>
              <a:buSzPct val="150000"/>
              <a:buFont typeface="Arial"/>
              <a:buChar char="•"/>
            </a:pPr>
            <a:r>
              <a:rPr lang="en-US" b="0" u="none" dirty="0">
                <a:solidFill>
                  <a:schemeClr val="dk1"/>
                </a:solidFill>
              </a:rPr>
              <a:t>Howell et al. (2004) suggested a need for a comprehensive paradigm shift in the construction industry </a:t>
            </a:r>
            <a:endParaRPr b="0" u="none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>
              <a:solidFill>
                <a:schemeClr val="dk1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95522" y="168606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Need and </a:t>
            </a:r>
            <a:r>
              <a:rPr lang="en-US" sz="280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Justification</a:t>
            </a:r>
            <a:endParaRPr lang="en-US" sz="280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u="none" dirty="0">
                <a:solidFill>
                  <a:srgbClr val="FF6600"/>
                </a:solidFill>
              </a:rPr>
              <a:t>This symposium and workshop will establish common ground and identify overlapping priorities between the industry and academia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u="none" dirty="0">
              <a:solidFill>
                <a:schemeClr val="dk1"/>
              </a:solidFill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The analysis of these priorities will allow participants on both sides to determine opportunities for systemic added value and cost savings, and to promote improved quality of design and construction.  </a:t>
            </a:r>
            <a:endParaRPr sz="1100" b="0" u="none" dirty="0">
              <a:solidFill>
                <a:schemeClr val="dk1"/>
              </a:solidFill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b="0" u="none" dirty="0">
                <a:solidFill>
                  <a:schemeClr val="dk1"/>
                </a:solidFill>
              </a:rPr>
              <a:t>This partnership will have a two-fold outcome: </a:t>
            </a:r>
          </a:p>
          <a:p>
            <a:pPr marL="91440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</a:pPr>
            <a:r>
              <a:rPr lang="en-US" b="0" u="none" dirty="0">
                <a:solidFill>
                  <a:schemeClr val="dk1"/>
                </a:solidFill>
              </a:rPr>
              <a:t>the expansion of industry-supported research capacity and industry-relevant research deliverables, and </a:t>
            </a:r>
          </a:p>
          <a:p>
            <a:pPr marL="91440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</a:pPr>
            <a:r>
              <a:rPr lang="en-US" b="0" u="none" dirty="0">
                <a:solidFill>
                  <a:schemeClr val="dk1"/>
                </a:solidFill>
              </a:rPr>
              <a:t>a positive long-term impact on the education of students incorporating the increasing need for collaborative working models in their future professions 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b="0" u="none" dirty="0">
              <a:solidFill>
                <a:srgbClr val="FF6600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>
              <a:solidFill>
                <a:srgbClr val="FF6600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>
              <a:solidFill>
                <a:schemeClr val="dk1"/>
              </a:solidFill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595422" y="157481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000"/>
              </a:buClr>
              <a:buSzPct val="25000"/>
              <a:buFont typeface="Arial Black"/>
              <a:buNone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General </a:t>
            </a:r>
            <a:r>
              <a:rPr lang="en-US" sz="2800" b="0" i="0" u="none" strike="noStrike" cap="none" dirty="0" smtClean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Methodology</a:t>
            </a:r>
            <a:endParaRPr lang="en-US" sz="2800" b="0" i="0" u="none" strike="noStrike" cap="none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9727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</a:p>
          <a:p>
            <a:pPr marL="457200" marR="0" lvl="0" indent="-381000" algn="l" rtl="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Georgia Institute of Technology, Atlanta Georgia</a:t>
            </a:r>
          </a:p>
          <a:p>
            <a:pPr marL="457200" marR="0" lvl="0" indent="-381000" algn="l" rtl="0">
              <a:buClr>
                <a:srgbClr val="000000"/>
              </a:buClr>
              <a:buSzPct val="100000"/>
              <a:buChar char="●"/>
            </a:pPr>
            <a:r>
              <a:rPr lang="en-US" b="0" u="none" dirty="0" err="1">
                <a:solidFill>
                  <a:srgbClr val="000000"/>
                </a:solidFill>
              </a:rPr>
              <a:t>Caddell</a:t>
            </a:r>
            <a:r>
              <a:rPr lang="en-US" b="0" u="none" dirty="0">
                <a:solidFill>
                  <a:srgbClr val="000000"/>
                </a:solidFill>
              </a:rPr>
              <a:t> Flex Space in the School of Building Construction</a:t>
            </a:r>
          </a:p>
          <a:p>
            <a:pPr marL="0" marR="0" lvl="0" indent="0" algn="l" rtl="0"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</a:t>
            </a:r>
          </a:p>
          <a:p>
            <a:pPr marL="457200" marR="0" lvl="0" indent="-381000" algn="l" rtl="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October 12 to 13, 2017</a:t>
            </a:r>
          </a:p>
          <a:p>
            <a:pPr marL="0" marR="0" lvl="0" indent="0" algn="l" rtl="0"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chair and organizing committee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Dr. </a:t>
            </a:r>
            <a:r>
              <a:rPr lang="en-US" b="0" u="none" dirty="0" err="1">
                <a:solidFill>
                  <a:srgbClr val="000000"/>
                </a:solidFill>
              </a:rPr>
              <a:t>Jesús</a:t>
            </a:r>
            <a:r>
              <a:rPr lang="en-US" b="0" u="none" dirty="0">
                <a:solidFill>
                  <a:srgbClr val="000000"/>
                </a:solidFill>
              </a:rPr>
              <a:t> M. de la Garza, Virginia Tech, </a:t>
            </a:r>
            <a:r>
              <a:rPr lang="en-US" u="none" dirty="0">
                <a:solidFill>
                  <a:srgbClr val="000000"/>
                </a:solidFill>
              </a:rPr>
              <a:t>Symposium Chair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Dr. </a:t>
            </a:r>
            <a:r>
              <a:rPr lang="en-US" b="0" u="none" dirty="0" err="1">
                <a:solidFill>
                  <a:srgbClr val="000000"/>
                </a:solidFill>
              </a:rPr>
              <a:t>Shima</a:t>
            </a:r>
            <a:r>
              <a:rPr lang="en-US" b="0" u="none" dirty="0">
                <a:solidFill>
                  <a:srgbClr val="000000"/>
                </a:solidFill>
              </a:rPr>
              <a:t> Clarke, Clemson University, </a:t>
            </a:r>
            <a:r>
              <a:rPr lang="en-US" u="none" dirty="0">
                <a:solidFill>
                  <a:srgbClr val="000000"/>
                </a:solidFill>
              </a:rPr>
              <a:t>Proceedings Editor</a:t>
            </a:r>
          </a:p>
          <a:p>
            <a:pPr marL="457200" lvl="0" indent="-381000" algn="just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b="0" u="none" dirty="0">
                <a:solidFill>
                  <a:srgbClr val="000000"/>
                </a:solidFill>
              </a:rPr>
              <a:t>Dr. </a:t>
            </a:r>
            <a:r>
              <a:rPr lang="en-US" b="0" u="none" dirty="0" err="1">
                <a:solidFill>
                  <a:srgbClr val="000000"/>
                </a:solidFill>
              </a:rPr>
              <a:t>Pardis</a:t>
            </a:r>
            <a:r>
              <a:rPr lang="en-US" b="0" u="none" dirty="0">
                <a:solidFill>
                  <a:srgbClr val="000000"/>
                </a:solidFill>
              </a:rPr>
              <a:t> </a:t>
            </a:r>
            <a:r>
              <a:rPr lang="en-US" b="0" u="none" dirty="0" err="1">
                <a:solidFill>
                  <a:srgbClr val="000000"/>
                </a:solidFill>
              </a:rPr>
              <a:t>Pishdad</a:t>
            </a:r>
            <a:r>
              <a:rPr lang="en-US" b="0" u="none" dirty="0">
                <a:solidFill>
                  <a:srgbClr val="000000"/>
                </a:solidFill>
              </a:rPr>
              <a:t>, Georgia Tech, </a:t>
            </a:r>
            <a:r>
              <a:rPr lang="en-US" u="none" dirty="0">
                <a:solidFill>
                  <a:srgbClr val="000000"/>
                </a:solidFill>
              </a:rPr>
              <a:t>Organizer and PI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22.2013- Intro to BIM Lectur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2236</Words>
  <Application>Microsoft Macintosh PowerPoint</Application>
  <PresentationFormat>Custom</PresentationFormat>
  <Paragraphs>205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Arial Black</vt:lpstr>
      <vt:lpstr>1.22.2013- Intro to BIM Lecture</vt:lpstr>
      <vt:lpstr>Slide 1</vt:lpstr>
      <vt:lpstr>Our Team</vt:lpstr>
      <vt:lpstr>Motivation (Pardis)</vt:lpstr>
      <vt:lpstr>Previous Initiatives </vt:lpstr>
      <vt:lpstr>Previous Initiatives</vt:lpstr>
      <vt:lpstr>Need and Justification</vt:lpstr>
      <vt:lpstr>Need and Justification</vt:lpstr>
      <vt:lpstr>Need and Justification</vt:lpstr>
      <vt:lpstr>General Methodology</vt:lpstr>
      <vt:lpstr>General Methodology </vt:lpstr>
      <vt:lpstr>Research Objectives (Chema)</vt:lpstr>
      <vt:lpstr>Research Objectives (Chema)</vt:lpstr>
      <vt:lpstr>Research Objectives (Chema)</vt:lpstr>
      <vt:lpstr>Proposed Symposium and Workshop</vt:lpstr>
      <vt:lpstr>Proposed Symposium and Workshop</vt:lpstr>
      <vt:lpstr>Proposed Symposium and Workshop</vt:lpstr>
      <vt:lpstr>Proposed Symposium and Workshop</vt:lpstr>
      <vt:lpstr>Proposed Symposium and Workshop</vt:lpstr>
      <vt:lpstr>Intellectual Merit &amp; Broader Impact</vt:lpstr>
      <vt:lpstr>Go/no go Scenarios &amp; Questions</vt:lpstr>
      <vt:lpstr>Georgia Tech            Virginia Tech                Clemson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Martin Gold</cp:lastModifiedBy>
  <cp:revision>11</cp:revision>
  <dcterms:created xsi:type="dcterms:W3CDTF">2016-05-24T15:39:27Z</dcterms:created>
  <dcterms:modified xsi:type="dcterms:W3CDTF">2016-05-24T17:28:30Z</dcterms:modified>
</cp:coreProperties>
</file>